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</p:sldIdLst>
  <p:sldSz cx="18288000" cy="10287000"/>
  <p:notesSz cx="6858000" cy="9144000"/>
  <p:embeddedFontLst>
    <p:embeddedFont>
      <p:font typeface="Prompt Medium" charset="1" panose="00000600000000000000"/>
      <p:regular r:id="rId12"/>
    </p:embeddedFont>
    <p:embeddedFont>
      <p:font typeface="Mukta Light" charset="1" panose="020B0000000000000000"/>
      <p:regular r:id="rId13"/>
    </p:embeddedFont>
    <p:embeddedFont>
      <p:font typeface="Prompt Light" charset="1" panose="00000400000000000000"/>
      <p:regular r:id="rId14"/>
    </p:embeddedFont>
    <p:embeddedFont>
      <p:font typeface="Mukta Bold" charset="1" panose="020B0000000000000000"/>
      <p:regular r:id="rId15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fonts/font12.fntdata" Type="http://schemas.openxmlformats.org/officeDocument/2006/relationships/font"/><Relationship Id="rId13" Target="fonts/font13.fntdata" Type="http://schemas.openxmlformats.org/officeDocument/2006/relationships/font"/><Relationship Id="rId14" Target="fonts/font14.fntdata" Type="http://schemas.openxmlformats.org/officeDocument/2006/relationships/font"/><Relationship Id="rId15" Target="fonts/font15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3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4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Relationship Id="rId5" Target="../media/image7.png" Type="http://schemas.openxmlformats.org/officeDocument/2006/relationships/image"/><Relationship Id="rId6" Target="../media/image8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7938046" y="3339852"/>
            <a:ext cx="9269909" cy="17621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3499"/>
              </a:lnSpc>
            </a:pPr>
            <a:r>
              <a:rPr lang="en-US" sz="10749" b="tru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AptoSaver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7938046" y="5469582"/>
            <a:ext cx="9269909" cy="589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 i="true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Crypto Fixed Deposit with 10%+ Yield &amp; Lottery on Aptos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7938046" y="6310461"/>
            <a:ext cx="9269909" cy="589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Bridging Web2 users into DeFi through familiar savings products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80046" y="1797100"/>
            <a:ext cx="9279434" cy="838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tru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DeFi Adoption Barriers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70521" y="3136255"/>
            <a:ext cx="4499670" cy="2769394"/>
            <a:chOff x="0" y="0"/>
            <a:chExt cx="5999560" cy="3692525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12700" y="12700"/>
              <a:ext cx="5974207" cy="3667125"/>
            </a:xfrm>
            <a:custGeom>
              <a:avLst/>
              <a:gdLst/>
              <a:ahLst/>
              <a:cxnLst/>
              <a:rect r="r" b="b" t="t" l="l"/>
              <a:pathLst>
                <a:path h="3667125" w="5974207">
                  <a:moveTo>
                    <a:pt x="0" y="172847"/>
                  </a:moveTo>
                  <a:cubicBezTo>
                    <a:pt x="0" y="77343"/>
                    <a:pt x="77597" y="0"/>
                    <a:pt x="173355" y="0"/>
                  </a:cubicBezTo>
                  <a:lnTo>
                    <a:pt x="5800852" y="0"/>
                  </a:lnTo>
                  <a:cubicBezTo>
                    <a:pt x="5896610" y="0"/>
                    <a:pt x="5974207" y="77343"/>
                    <a:pt x="5974207" y="172847"/>
                  </a:cubicBezTo>
                  <a:lnTo>
                    <a:pt x="5974207" y="3494278"/>
                  </a:lnTo>
                  <a:cubicBezTo>
                    <a:pt x="5974207" y="3589782"/>
                    <a:pt x="5896610" y="3667125"/>
                    <a:pt x="5800852" y="3667125"/>
                  </a:cubicBezTo>
                  <a:lnTo>
                    <a:pt x="173355" y="3667125"/>
                  </a:lnTo>
                  <a:cubicBezTo>
                    <a:pt x="77597" y="3667125"/>
                    <a:pt x="0" y="3589782"/>
                    <a:pt x="0" y="3494278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5999607" cy="3692525"/>
            </a:xfrm>
            <a:custGeom>
              <a:avLst/>
              <a:gdLst/>
              <a:ahLst/>
              <a:cxnLst/>
              <a:rect r="r" b="b" t="t" l="l"/>
              <a:pathLst>
                <a:path h="3692525" w="5999607">
                  <a:moveTo>
                    <a:pt x="0" y="185547"/>
                  </a:moveTo>
                  <a:cubicBezTo>
                    <a:pt x="0" y="83058"/>
                    <a:pt x="83312" y="0"/>
                    <a:pt x="186055" y="0"/>
                  </a:cubicBezTo>
                  <a:lnTo>
                    <a:pt x="5813552" y="0"/>
                  </a:lnTo>
                  <a:lnTo>
                    <a:pt x="5813552" y="12700"/>
                  </a:lnTo>
                  <a:lnTo>
                    <a:pt x="5813552" y="0"/>
                  </a:lnTo>
                  <a:cubicBezTo>
                    <a:pt x="5916295" y="0"/>
                    <a:pt x="5999607" y="83058"/>
                    <a:pt x="5999607" y="185547"/>
                  </a:cubicBezTo>
                  <a:lnTo>
                    <a:pt x="5986907" y="185547"/>
                  </a:lnTo>
                  <a:lnTo>
                    <a:pt x="5999607" y="185547"/>
                  </a:lnTo>
                  <a:lnTo>
                    <a:pt x="5999607" y="3506978"/>
                  </a:lnTo>
                  <a:lnTo>
                    <a:pt x="5986907" y="3506978"/>
                  </a:lnTo>
                  <a:lnTo>
                    <a:pt x="5999607" y="3506978"/>
                  </a:lnTo>
                  <a:cubicBezTo>
                    <a:pt x="5999607" y="3609467"/>
                    <a:pt x="5916295" y="3692525"/>
                    <a:pt x="5813552" y="3692525"/>
                  </a:cubicBezTo>
                  <a:lnTo>
                    <a:pt x="5813552" y="3679825"/>
                  </a:lnTo>
                  <a:lnTo>
                    <a:pt x="5813552" y="3692525"/>
                  </a:lnTo>
                  <a:lnTo>
                    <a:pt x="186055" y="3692525"/>
                  </a:lnTo>
                  <a:lnTo>
                    <a:pt x="186055" y="3679825"/>
                  </a:lnTo>
                  <a:lnTo>
                    <a:pt x="186055" y="3692525"/>
                  </a:lnTo>
                  <a:cubicBezTo>
                    <a:pt x="83312" y="3692525"/>
                    <a:pt x="0" y="3609467"/>
                    <a:pt x="0" y="3506978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3506978"/>
                  </a:lnTo>
                  <a:lnTo>
                    <a:pt x="12700" y="3506978"/>
                  </a:lnTo>
                  <a:lnTo>
                    <a:pt x="25400" y="3506978"/>
                  </a:lnTo>
                  <a:cubicBezTo>
                    <a:pt x="25400" y="3595370"/>
                    <a:pt x="97282" y="3667125"/>
                    <a:pt x="186055" y="3667125"/>
                  </a:cubicBezTo>
                  <a:lnTo>
                    <a:pt x="5813552" y="3667125"/>
                  </a:lnTo>
                  <a:cubicBezTo>
                    <a:pt x="5902325" y="3667125"/>
                    <a:pt x="5974207" y="3595370"/>
                    <a:pt x="5974207" y="3506978"/>
                  </a:cubicBezTo>
                  <a:lnTo>
                    <a:pt x="5974207" y="185547"/>
                  </a:lnTo>
                  <a:cubicBezTo>
                    <a:pt x="5974207" y="97155"/>
                    <a:pt x="5902325" y="25400"/>
                    <a:pt x="5813552" y="25400"/>
                  </a:cubicBezTo>
                  <a:lnTo>
                    <a:pt x="186055" y="25400"/>
                  </a:lnTo>
                  <a:lnTo>
                    <a:pt x="186055" y="12700"/>
                  </a:lnTo>
                  <a:lnTo>
                    <a:pt x="186055" y="25400"/>
                  </a:lnTo>
                  <a:cubicBezTo>
                    <a:pt x="97282" y="25400"/>
                    <a:pt x="25400" y="97155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sp>
        <p:nvSpPr>
          <p:cNvPr name="TextBox 12" id="12"/>
          <p:cNvSpPr txBox="true"/>
          <p:nvPr/>
        </p:nvSpPr>
        <p:spPr>
          <a:xfrm rot="0">
            <a:off x="1407616" y="3463826"/>
            <a:ext cx="3429000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Complexity Fear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407616" y="3991867"/>
            <a:ext cx="3825479" cy="1576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Web2 users intimidated by DeFi's technical complexity and volatility risks</a:t>
            </a:r>
          </a:p>
        </p:txBody>
      </p:sp>
      <p:grpSp>
        <p:nvGrpSpPr>
          <p:cNvPr name="Group 14" id="14"/>
          <p:cNvGrpSpPr/>
          <p:nvPr/>
        </p:nvGrpSpPr>
        <p:grpSpPr>
          <a:xfrm rot="0">
            <a:off x="5859661" y="3136255"/>
            <a:ext cx="4499819" cy="2769394"/>
            <a:chOff x="0" y="0"/>
            <a:chExt cx="5999758" cy="3692525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12700" y="12700"/>
              <a:ext cx="5974461" cy="3667125"/>
            </a:xfrm>
            <a:custGeom>
              <a:avLst/>
              <a:gdLst/>
              <a:ahLst/>
              <a:cxnLst/>
              <a:rect r="r" b="b" t="t" l="l"/>
              <a:pathLst>
                <a:path h="3667125" w="5974461">
                  <a:moveTo>
                    <a:pt x="0" y="172847"/>
                  </a:moveTo>
                  <a:cubicBezTo>
                    <a:pt x="0" y="77343"/>
                    <a:pt x="77597" y="0"/>
                    <a:pt x="173355" y="0"/>
                  </a:cubicBezTo>
                  <a:lnTo>
                    <a:pt x="5801106" y="0"/>
                  </a:lnTo>
                  <a:cubicBezTo>
                    <a:pt x="5896864" y="0"/>
                    <a:pt x="5974461" y="77343"/>
                    <a:pt x="5974461" y="172847"/>
                  </a:cubicBezTo>
                  <a:lnTo>
                    <a:pt x="5974461" y="3494278"/>
                  </a:lnTo>
                  <a:cubicBezTo>
                    <a:pt x="5974461" y="3589782"/>
                    <a:pt x="5896864" y="3667125"/>
                    <a:pt x="5801106" y="3667125"/>
                  </a:cubicBezTo>
                  <a:lnTo>
                    <a:pt x="173355" y="3667125"/>
                  </a:lnTo>
                  <a:cubicBezTo>
                    <a:pt x="77597" y="3667125"/>
                    <a:pt x="0" y="3589782"/>
                    <a:pt x="0" y="3494278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5999861" cy="3692525"/>
            </a:xfrm>
            <a:custGeom>
              <a:avLst/>
              <a:gdLst/>
              <a:ahLst/>
              <a:cxnLst/>
              <a:rect r="r" b="b" t="t" l="l"/>
              <a:pathLst>
                <a:path h="3692525" w="5999861">
                  <a:moveTo>
                    <a:pt x="0" y="185547"/>
                  </a:moveTo>
                  <a:cubicBezTo>
                    <a:pt x="0" y="83058"/>
                    <a:pt x="83312" y="0"/>
                    <a:pt x="186055" y="0"/>
                  </a:cubicBezTo>
                  <a:lnTo>
                    <a:pt x="5813806" y="0"/>
                  </a:lnTo>
                  <a:lnTo>
                    <a:pt x="5813806" y="12700"/>
                  </a:lnTo>
                  <a:lnTo>
                    <a:pt x="5813806" y="0"/>
                  </a:lnTo>
                  <a:cubicBezTo>
                    <a:pt x="5916549" y="0"/>
                    <a:pt x="5999861" y="83058"/>
                    <a:pt x="5999861" y="185547"/>
                  </a:cubicBezTo>
                  <a:lnTo>
                    <a:pt x="5987161" y="185547"/>
                  </a:lnTo>
                  <a:lnTo>
                    <a:pt x="5999861" y="185547"/>
                  </a:lnTo>
                  <a:lnTo>
                    <a:pt x="5999861" y="3506978"/>
                  </a:lnTo>
                  <a:lnTo>
                    <a:pt x="5987161" y="3506978"/>
                  </a:lnTo>
                  <a:lnTo>
                    <a:pt x="5999861" y="3506978"/>
                  </a:lnTo>
                  <a:cubicBezTo>
                    <a:pt x="5999861" y="3609467"/>
                    <a:pt x="5916549" y="3692525"/>
                    <a:pt x="5813806" y="3692525"/>
                  </a:cubicBezTo>
                  <a:lnTo>
                    <a:pt x="5813806" y="3679825"/>
                  </a:lnTo>
                  <a:lnTo>
                    <a:pt x="5813806" y="3692525"/>
                  </a:lnTo>
                  <a:lnTo>
                    <a:pt x="186055" y="3692525"/>
                  </a:lnTo>
                  <a:lnTo>
                    <a:pt x="186055" y="3679825"/>
                  </a:lnTo>
                  <a:lnTo>
                    <a:pt x="186055" y="3692525"/>
                  </a:lnTo>
                  <a:cubicBezTo>
                    <a:pt x="83312" y="3692525"/>
                    <a:pt x="0" y="3609467"/>
                    <a:pt x="0" y="3506978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3506978"/>
                  </a:lnTo>
                  <a:lnTo>
                    <a:pt x="12700" y="3506978"/>
                  </a:lnTo>
                  <a:lnTo>
                    <a:pt x="25400" y="3506978"/>
                  </a:lnTo>
                  <a:cubicBezTo>
                    <a:pt x="25400" y="3595370"/>
                    <a:pt x="97282" y="3667125"/>
                    <a:pt x="186055" y="3667125"/>
                  </a:cubicBezTo>
                  <a:lnTo>
                    <a:pt x="5813806" y="3667125"/>
                  </a:lnTo>
                  <a:cubicBezTo>
                    <a:pt x="5902579" y="3667125"/>
                    <a:pt x="5974461" y="3595370"/>
                    <a:pt x="5974461" y="3506978"/>
                  </a:cubicBezTo>
                  <a:lnTo>
                    <a:pt x="5974461" y="185547"/>
                  </a:lnTo>
                  <a:cubicBezTo>
                    <a:pt x="5974334" y="97155"/>
                    <a:pt x="5902452" y="25400"/>
                    <a:pt x="5813806" y="25400"/>
                  </a:cubicBezTo>
                  <a:lnTo>
                    <a:pt x="186055" y="25400"/>
                  </a:lnTo>
                  <a:lnTo>
                    <a:pt x="186055" y="12700"/>
                  </a:lnTo>
                  <a:lnTo>
                    <a:pt x="186055" y="25400"/>
                  </a:lnTo>
                  <a:cubicBezTo>
                    <a:pt x="97282" y="25400"/>
                    <a:pt x="25400" y="97155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sp>
        <p:nvSpPr>
          <p:cNvPr name="TextBox 17" id="17"/>
          <p:cNvSpPr txBox="true"/>
          <p:nvPr/>
        </p:nvSpPr>
        <p:spPr>
          <a:xfrm rot="0">
            <a:off x="6196756" y="3463826"/>
            <a:ext cx="3429000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Trust Issues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196756" y="3991867"/>
            <a:ext cx="3825628" cy="157668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Unpredictable returns, lock-in periods, and unfamiliar protocols create hesitation</a:t>
            </a:r>
          </a:p>
        </p:txBody>
      </p:sp>
      <p:grpSp>
        <p:nvGrpSpPr>
          <p:cNvPr name="Group 19" id="19"/>
          <p:cNvGrpSpPr/>
          <p:nvPr/>
        </p:nvGrpSpPr>
        <p:grpSpPr>
          <a:xfrm rot="0">
            <a:off x="1070521" y="6195120"/>
            <a:ext cx="9288959" cy="2275582"/>
            <a:chOff x="0" y="0"/>
            <a:chExt cx="12385278" cy="3034110"/>
          </a:xfrm>
        </p:grpSpPr>
        <p:sp>
          <p:nvSpPr>
            <p:cNvPr name="Freeform 20" id="20"/>
            <p:cNvSpPr/>
            <p:nvPr/>
          </p:nvSpPr>
          <p:spPr>
            <a:xfrm flipH="false" flipV="false" rot="0">
              <a:off x="12700" y="12700"/>
              <a:ext cx="12359767" cy="3008757"/>
            </a:xfrm>
            <a:custGeom>
              <a:avLst/>
              <a:gdLst/>
              <a:ahLst/>
              <a:cxnLst/>
              <a:rect r="r" b="b" t="t" l="l"/>
              <a:pathLst>
                <a:path h="3008757" w="12359767">
                  <a:moveTo>
                    <a:pt x="0" y="172847"/>
                  </a:moveTo>
                  <a:cubicBezTo>
                    <a:pt x="0" y="77343"/>
                    <a:pt x="77851" y="0"/>
                    <a:pt x="173863" y="0"/>
                  </a:cubicBezTo>
                  <a:lnTo>
                    <a:pt x="12185904" y="0"/>
                  </a:lnTo>
                  <a:cubicBezTo>
                    <a:pt x="12281916" y="0"/>
                    <a:pt x="12359767" y="77343"/>
                    <a:pt x="12359767" y="172847"/>
                  </a:cubicBezTo>
                  <a:lnTo>
                    <a:pt x="12359767" y="2835910"/>
                  </a:lnTo>
                  <a:cubicBezTo>
                    <a:pt x="12359767" y="2931414"/>
                    <a:pt x="12281916" y="3008757"/>
                    <a:pt x="12185904" y="3008757"/>
                  </a:cubicBezTo>
                  <a:lnTo>
                    <a:pt x="173863" y="3008757"/>
                  </a:lnTo>
                  <a:cubicBezTo>
                    <a:pt x="77851" y="3008757"/>
                    <a:pt x="0" y="2931287"/>
                    <a:pt x="0" y="2835910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12385167" cy="3034157"/>
            </a:xfrm>
            <a:custGeom>
              <a:avLst/>
              <a:gdLst/>
              <a:ahLst/>
              <a:cxnLst/>
              <a:rect r="r" b="b" t="t" l="l"/>
              <a:pathLst>
                <a:path h="3034157" w="12385167">
                  <a:moveTo>
                    <a:pt x="0" y="185547"/>
                  </a:moveTo>
                  <a:cubicBezTo>
                    <a:pt x="0" y="82931"/>
                    <a:pt x="83693" y="0"/>
                    <a:pt x="186563" y="0"/>
                  </a:cubicBezTo>
                  <a:lnTo>
                    <a:pt x="12198604" y="0"/>
                  </a:lnTo>
                  <a:lnTo>
                    <a:pt x="12198604" y="12700"/>
                  </a:lnTo>
                  <a:lnTo>
                    <a:pt x="12198604" y="0"/>
                  </a:lnTo>
                  <a:cubicBezTo>
                    <a:pt x="12301601" y="0"/>
                    <a:pt x="12385167" y="82931"/>
                    <a:pt x="12385167" y="185547"/>
                  </a:cubicBezTo>
                  <a:lnTo>
                    <a:pt x="12372467" y="185547"/>
                  </a:lnTo>
                  <a:lnTo>
                    <a:pt x="12385167" y="185547"/>
                  </a:lnTo>
                  <a:lnTo>
                    <a:pt x="12385167" y="2848610"/>
                  </a:lnTo>
                  <a:lnTo>
                    <a:pt x="12372467" y="2848610"/>
                  </a:lnTo>
                  <a:lnTo>
                    <a:pt x="12385167" y="2848610"/>
                  </a:lnTo>
                  <a:cubicBezTo>
                    <a:pt x="12385167" y="2951099"/>
                    <a:pt x="12301474" y="3034157"/>
                    <a:pt x="12198604" y="3034157"/>
                  </a:cubicBezTo>
                  <a:lnTo>
                    <a:pt x="12198604" y="3021457"/>
                  </a:lnTo>
                  <a:lnTo>
                    <a:pt x="12198604" y="3034157"/>
                  </a:lnTo>
                  <a:lnTo>
                    <a:pt x="186563" y="3034157"/>
                  </a:lnTo>
                  <a:lnTo>
                    <a:pt x="186563" y="3021457"/>
                  </a:lnTo>
                  <a:lnTo>
                    <a:pt x="186563" y="3034157"/>
                  </a:lnTo>
                  <a:cubicBezTo>
                    <a:pt x="83693" y="3034157"/>
                    <a:pt x="0" y="2951099"/>
                    <a:pt x="0" y="2848610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2848610"/>
                  </a:lnTo>
                  <a:lnTo>
                    <a:pt x="12700" y="2848610"/>
                  </a:lnTo>
                  <a:lnTo>
                    <a:pt x="25400" y="2848610"/>
                  </a:lnTo>
                  <a:cubicBezTo>
                    <a:pt x="25400" y="2937002"/>
                    <a:pt x="97536" y="3008757"/>
                    <a:pt x="186563" y="3008757"/>
                  </a:cubicBezTo>
                  <a:lnTo>
                    <a:pt x="12198604" y="3008757"/>
                  </a:lnTo>
                  <a:cubicBezTo>
                    <a:pt x="12287758" y="3008757"/>
                    <a:pt x="12359767" y="2937002"/>
                    <a:pt x="12359767" y="2848610"/>
                  </a:cubicBezTo>
                  <a:lnTo>
                    <a:pt x="12359767" y="185547"/>
                  </a:lnTo>
                  <a:cubicBezTo>
                    <a:pt x="12359894" y="97155"/>
                    <a:pt x="12287758" y="25400"/>
                    <a:pt x="12198604" y="25400"/>
                  </a:cubicBezTo>
                  <a:lnTo>
                    <a:pt x="186563" y="25400"/>
                  </a:lnTo>
                  <a:lnTo>
                    <a:pt x="186563" y="12700"/>
                  </a:lnTo>
                  <a:lnTo>
                    <a:pt x="186563" y="25400"/>
                  </a:lnTo>
                  <a:cubicBezTo>
                    <a:pt x="97536" y="25400"/>
                    <a:pt x="25400" y="97155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sp>
        <p:nvSpPr>
          <p:cNvPr name="TextBox 22" id="22"/>
          <p:cNvSpPr txBox="true"/>
          <p:nvPr/>
        </p:nvSpPr>
        <p:spPr>
          <a:xfrm rot="0">
            <a:off x="1407616" y="6522690"/>
            <a:ext cx="3429000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Access Barriers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407616" y="7050732"/>
            <a:ext cx="8614768" cy="108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Limited fiat onramps restrict adoption in key emerging markets like India and Africa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1080046" y="1920776"/>
            <a:ext cx="6858000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tru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Our Solution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80046" y="3328541"/>
            <a:ext cx="308521" cy="4810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Prompt Light"/>
                <a:ea typeface="Prompt Light"/>
                <a:cs typeface="Prompt Light"/>
                <a:sym typeface="Prompt Light"/>
              </a:rPr>
              <a:t>01</a:t>
            </a:r>
          </a:p>
        </p:txBody>
      </p:sp>
      <p:grpSp>
        <p:nvGrpSpPr>
          <p:cNvPr name="Group 8" id="8"/>
          <p:cNvGrpSpPr/>
          <p:nvPr/>
        </p:nvGrpSpPr>
        <p:grpSpPr>
          <a:xfrm rot="0">
            <a:off x="1080046" y="3910161"/>
            <a:ext cx="5170289" cy="38100"/>
            <a:chOff x="0" y="0"/>
            <a:chExt cx="6893718" cy="5080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6893687" cy="50800"/>
            </a:xfrm>
            <a:custGeom>
              <a:avLst/>
              <a:gdLst/>
              <a:ahLst/>
              <a:cxnLst/>
              <a:rect r="r" b="b" t="t" l="l"/>
              <a:pathLst>
                <a:path h="50800" w="6893687">
                  <a:moveTo>
                    <a:pt x="0" y="0"/>
                  </a:moveTo>
                  <a:lnTo>
                    <a:pt x="6893687" y="0"/>
                  </a:lnTo>
                  <a:lnTo>
                    <a:pt x="6893687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A95B95"/>
            </a:solidFill>
          </p:spPr>
        </p:sp>
      </p:grpSp>
      <p:sp>
        <p:nvSpPr>
          <p:cNvPr name="TextBox 10" id="10"/>
          <p:cNvSpPr txBox="true"/>
          <p:nvPr/>
        </p:nvSpPr>
        <p:spPr>
          <a:xfrm rot="0">
            <a:off x="1080046" y="4131023"/>
            <a:ext cx="4457728" cy="4095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Familiar Fixed Deposits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80046" y="4659065"/>
            <a:ext cx="5170289" cy="108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10%+ APY with easy-to-understand savings structure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6558855" y="3328541"/>
            <a:ext cx="570277" cy="450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Prompt Light"/>
                <a:ea typeface="Prompt Light"/>
                <a:cs typeface="Prompt Light"/>
                <a:sym typeface="Prompt Light"/>
              </a:rPr>
              <a:t>02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6558855" y="3910161"/>
            <a:ext cx="5170289" cy="38100"/>
            <a:chOff x="0" y="0"/>
            <a:chExt cx="6893718" cy="5080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6893687" cy="50800"/>
            </a:xfrm>
            <a:custGeom>
              <a:avLst/>
              <a:gdLst/>
              <a:ahLst/>
              <a:cxnLst/>
              <a:rect r="r" b="b" t="t" l="l"/>
              <a:pathLst>
                <a:path h="50800" w="6893687">
                  <a:moveTo>
                    <a:pt x="0" y="0"/>
                  </a:moveTo>
                  <a:lnTo>
                    <a:pt x="6893687" y="0"/>
                  </a:lnTo>
                  <a:lnTo>
                    <a:pt x="6893687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A95B95"/>
            </a:solid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6558855" y="4131023"/>
            <a:ext cx="3429000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Complete Liquidity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558855" y="4659065"/>
            <a:ext cx="5170289" cy="108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Instant withdrawals, no penalties, full reward payouts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2037665" y="3328541"/>
            <a:ext cx="413224" cy="450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Prompt Light"/>
                <a:ea typeface="Prompt Light"/>
                <a:cs typeface="Prompt Light"/>
                <a:sym typeface="Prompt Light"/>
              </a:rPr>
              <a:t>03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2037665" y="3910161"/>
            <a:ext cx="5170289" cy="38100"/>
            <a:chOff x="0" y="0"/>
            <a:chExt cx="6893718" cy="50800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6893687" cy="50800"/>
            </a:xfrm>
            <a:custGeom>
              <a:avLst/>
              <a:gdLst/>
              <a:ahLst/>
              <a:cxnLst/>
              <a:rect r="r" b="b" t="t" l="l"/>
              <a:pathLst>
                <a:path h="50800" w="6893687">
                  <a:moveTo>
                    <a:pt x="0" y="0"/>
                  </a:moveTo>
                  <a:lnTo>
                    <a:pt x="6893687" y="0"/>
                  </a:lnTo>
                  <a:lnTo>
                    <a:pt x="6893687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A95B95"/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2037665" y="4131023"/>
            <a:ext cx="3429000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Smart Optimization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2037665" y="4659065"/>
            <a:ext cx="5170289" cy="108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Automated yield optimizer reallocates funds to top protocols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80046" y="6186636"/>
            <a:ext cx="517926" cy="450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Prompt Light"/>
                <a:ea typeface="Prompt Light"/>
                <a:cs typeface="Prompt Light"/>
                <a:sym typeface="Prompt Light"/>
              </a:rPr>
              <a:t>04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080046" y="6768256"/>
            <a:ext cx="7909620" cy="38100"/>
            <a:chOff x="0" y="0"/>
            <a:chExt cx="10546160" cy="50800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10546207" cy="50800"/>
            </a:xfrm>
            <a:custGeom>
              <a:avLst/>
              <a:gdLst/>
              <a:ahLst/>
              <a:cxnLst/>
              <a:rect r="r" b="b" t="t" l="l"/>
              <a:pathLst>
                <a:path h="50800" w="10546207">
                  <a:moveTo>
                    <a:pt x="0" y="0"/>
                  </a:moveTo>
                  <a:lnTo>
                    <a:pt x="10546207" y="0"/>
                  </a:lnTo>
                  <a:lnTo>
                    <a:pt x="10546207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A95B95"/>
            </a:solidFill>
          </p:spPr>
        </p:sp>
      </p:grpSp>
      <p:sp>
        <p:nvSpPr>
          <p:cNvPr name="TextBox 25" id="25"/>
          <p:cNvSpPr txBox="true"/>
          <p:nvPr/>
        </p:nvSpPr>
        <p:spPr>
          <a:xfrm rot="0">
            <a:off x="1080046" y="6989117"/>
            <a:ext cx="3429000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Lottery Rewards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080046" y="7517160"/>
            <a:ext cx="7909620" cy="589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Gamified savings funded by excess yield above 10% APY</a:t>
            </a:r>
          </a:p>
        </p:txBody>
      </p:sp>
      <p:sp>
        <p:nvSpPr>
          <p:cNvPr name="TextBox 27" id="27"/>
          <p:cNvSpPr txBox="true"/>
          <p:nvPr/>
        </p:nvSpPr>
        <p:spPr>
          <a:xfrm rot="0">
            <a:off x="9298186" y="6186636"/>
            <a:ext cx="439399" cy="450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Prompt Light"/>
                <a:ea typeface="Prompt Light"/>
                <a:cs typeface="Prompt Light"/>
                <a:sym typeface="Prompt Light"/>
              </a:rPr>
              <a:t>05</a:t>
            </a:r>
          </a:p>
        </p:txBody>
      </p:sp>
      <p:grpSp>
        <p:nvGrpSpPr>
          <p:cNvPr name="Group 28" id="28"/>
          <p:cNvGrpSpPr/>
          <p:nvPr/>
        </p:nvGrpSpPr>
        <p:grpSpPr>
          <a:xfrm rot="0">
            <a:off x="9298186" y="6768256"/>
            <a:ext cx="7909769" cy="38100"/>
            <a:chOff x="0" y="0"/>
            <a:chExt cx="10546358" cy="50800"/>
          </a:xfrm>
        </p:grpSpPr>
        <p:sp>
          <p:nvSpPr>
            <p:cNvPr name="Freeform 29" id="29"/>
            <p:cNvSpPr/>
            <p:nvPr/>
          </p:nvSpPr>
          <p:spPr>
            <a:xfrm flipH="false" flipV="false" rot="0">
              <a:off x="0" y="0"/>
              <a:ext cx="10546334" cy="50800"/>
            </a:xfrm>
            <a:custGeom>
              <a:avLst/>
              <a:gdLst/>
              <a:ahLst/>
              <a:cxnLst/>
              <a:rect r="r" b="b" t="t" l="l"/>
              <a:pathLst>
                <a:path h="50800" w="10546334">
                  <a:moveTo>
                    <a:pt x="0" y="0"/>
                  </a:moveTo>
                  <a:lnTo>
                    <a:pt x="10546334" y="0"/>
                  </a:lnTo>
                  <a:lnTo>
                    <a:pt x="10546334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A95B95"/>
            </a:solidFill>
          </p:spPr>
        </p:sp>
      </p:grpSp>
      <p:sp>
        <p:nvSpPr>
          <p:cNvPr name="TextBox 30" id="30"/>
          <p:cNvSpPr txBox="true"/>
          <p:nvPr/>
        </p:nvSpPr>
        <p:spPr>
          <a:xfrm rot="0">
            <a:off x="9298186" y="6989117"/>
            <a:ext cx="3429000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Fiat Integration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9298186" y="7517160"/>
            <a:ext cx="7909769" cy="4508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Direct onramp access for India, Africa, and emerging markets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1430000" y="0"/>
            <a:ext cx="6858000" cy="10287000"/>
            <a:chOff x="0" y="0"/>
            <a:chExt cx="9144000" cy="13716000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0" t="0" r="0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80046" y="1740991"/>
            <a:ext cx="6858000" cy="885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tru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Platform Demo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80046" y="3388667"/>
            <a:ext cx="3429000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Core Flow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080046" y="4040089"/>
            <a:ext cx="4258568" cy="108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APT deposits auto-swap to stablecoins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080046" y="5135612"/>
            <a:ext cx="4258568" cy="108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Funds staked via Cellana Finance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80046" y="6231136"/>
            <a:ext cx="4258568" cy="589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Real-time dashboard tracking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80046" y="6832847"/>
            <a:ext cx="4258568" cy="58906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One-click instant withdrawals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100911" y="3388667"/>
            <a:ext cx="3429000" cy="4381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tru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Lottery System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6100911" y="4040089"/>
            <a:ext cx="4258567" cy="108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Winners chosen via Aptos randomness API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100911" y="5135612"/>
            <a:ext cx="4258567" cy="108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Transparent on-chain selection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6100911" y="6231136"/>
            <a:ext cx="4258567" cy="108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Automated backend optimization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100911" y="7326660"/>
            <a:ext cx="4258567" cy="10828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58180" indent="-179090" lvl="1">
              <a:lnSpc>
                <a:spcPts val="3875"/>
              </a:lnSpc>
              <a:buFont typeface="Arial"/>
              <a:buChar char="•"/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Fair, unbiased reward distribution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grpSp>
        <p:nvGrpSpPr>
          <p:cNvPr name="Group 6" id="6"/>
          <p:cNvGrpSpPr/>
          <p:nvPr/>
        </p:nvGrpSpPr>
        <p:grpSpPr>
          <a:xfrm rot="0">
            <a:off x="11430000" y="0"/>
            <a:ext cx="6858000" cy="10290721"/>
            <a:chOff x="0" y="0"/>
            <a:chExt cx="9144000" cy="13720962"/>
          </a:xfrm>
        </p:grpSpPr>
        <p:sp>
          <p:nvSpPr>
            <p:cNvPr name="Freeform 7" id="7" descr="preencoded.png"/>
            <p:cNvSpPr/>
            <p:nvPr/>
          </p:nvSpPr>
          <p:spPr>
            <a:xfrm flipH="false" flipV="false" rot="0">
              <a:off x="0" y="0"/>
              <a:ext cx="9144000" cy="13720953"/>
            </a:xfrm>
            <a:custGeom>
              <a:avLst/>
              <a:gdLst/>
              <a:ahLst/>
              <a:cxnLst/>
              <a:rect r="r" b="b" t="t" l="l"/>
              <a:pathLst>
                <a:path h="13720953" w="9144000">
                  <a:moveTo>
                    <a:pt x="0" y="0"/>
                  </a:moveTo>
                  <a:lnTo>
                    <a:pt x="9144000" y="0"/>
                  </a:lnTo>
                  <a:lnTo>
                    <a:pt x="9144000" y="13720953"/>
                  </a:lnTo>
                  <a:lnTo>
                    <a:pt x="0" y="137209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8" t="0" r="-18" b="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1062335" y="806054"/>
            <a:ext cx="10367665" cy="8255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625"/>
              </a:lnSpc>
            </a:pPr>
            <a:r>
              <a:rPr lang="en-US" sz="5250" b="tru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Aptos Usage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062335" y="2976116"/>
            <a:ext cx="758875" cy="758875"/>
            <a:chOff x="0" y="0"/>
            <a:chExt cx="1011833" cy="1011833"/>
          </a:xfrm>
        </p:grpSpPr>
        <p:sp>
          <p:nvSpPr>
            <p:cNvPr name="Freeform 10" id="10" descr="preencoded.png"/>
            <p:cNvSpPr/>
            <p:nvPr/>
          </p:nvSpPr>
          <p:spPr>
            <a:xfrm flipH="false" flipV="false" rot="0">
              <a:off x="0" y="0"/>
              <a:ext cx="1011809" cy="1011809"/>
            </a:xfrm>
            <a:custGeom>
              <a:avLst/>
              <a:gdLst/>
              <a:ahLst/>
              <a:cxnLst/>
              <a:rect r="r" b="b" t="t" l="l"/>
              <a:pathLst>
                <a:path h="1011809" w="1011809">
                  <a:moveTo>
                    <a:pt x="0" y="0"/>
                  </a:moveTo>
                  <a:lnTo>
                    <a:pt x="1011809" y="0"/>
                  </a:lnTo>
                  <a:lnTo>
                    <a:pt x="1011809" y="1011809"/>
                  </a:lnTo>
                  <a:lnTo>
                    <a:pt x="0" y="10118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l="0" t="0" r="-2" b="-2"/>
              </a:stretch>
            </a:blip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2200572" y="3137298"/>
            <a:ext cx="5052042" cy="417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Pan</a:t>
            </a:r>
            <a:r>
              <a:rPr lang="en-US" sz="2625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ora Swap Aggregator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200572" y="3664595"/>
            <a:ext cx="8167092" cy="925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P</a:t>
            </a: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anora Swap aggregates liquidity from all major Aptos DEXs delivering optimal stablecoin swap routes with minimal slippage.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062335" y="5338465"/>
            <a:ext cx="758875" cy="758875"/>
            <a:chOff x="0" y="0"/>
            <a:chExt cx="1011833" cy="1011833"/>
          </a:xfrm>
        </p:grpSpPr>
        <p:sp>
          <p:nvSpPr>
            <p:cNvPr name="Freeform 14" id="14" descr="preencoded.png"/>
            <p:cNvSpPr/>
            <p:nvPr/>
          </p:nvSpPr>
          <p:spPr>
            <a:xfrm flipH="false" flipV="false" rot="0">
              <a:off x="0" y="0"/>
              <a:ext cx="1011809" cy="1011809"/>
            </a:xfrm>
            <a:custGeom>
              <a:avLst/>
              <a:gdLst/>
              <a:ahLst/>
              <a:cxnLst/>
              <a:rect r="r" b="b" t="t" l="l"/>
              <a:pathLst>
                <a:path h="1011809" w="1011809">
                  <a:moveTo>
                    <a:pt x="0" y="0"/>
                  </a:moveTo>
                  <a:lnTo>
                    <a:pt x="1011809" y="0"/>
                  </a:lnTo>
                  <a:lnTo>
                    <a:pt x="1011809" y="1011809"/>
                  </a:lnTo>
                  <a:lnTo>
                    <a:pt x="0" y="10118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l="0" t="0" r="-2" b="-2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2200572" y="5499646"/>
            <a:ext cx="3372742" cy="41751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Cellana Finance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2200572" y="6026944"/>
            <a:ext cx="8167092" cy="330680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1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Cellana</a:t>
            </a: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 Finance offers stablecoin staking pools with ~13% APR allowing AptoSaver to provide consistent yield of 10% APY.</a:t>
            </a:r>
          </a:p>
          <a:p>
            <a:pPr algn="l">
              <a:lnSpc>
                <a:spcPts val="3811"/>
              </a:lnSpc>
            </a:pPr>
          </a:p>
          <a:p>
            <a:pPr algn="l">
              <a:lnSpc>
                <a:spcPts val="3811"/>
              </a:lnSpc>
            </a:pPr>
          </a:p>
          <a:p>
            <a:pPr algn="l">
              <a:lnSpc>
                <a:spcPts val="3811"/>
              </a:lnSpc>
            </a:pPr>
          </a:p>
          <a:p>
            <a:pPr algn="l">
              <a:lnSpc>
                <a:spcPts val="3811"/>
              </a:lnSpc>
            </a:pPr>
          </a:p>
          <a:p>
            <a:pPr algn="l">
              <a:lnSpc>
                <a:spcPts val="3812"/>
              </a:lnSpc>
            </a:pPr>
          </a:p>
        </p:txBody>
      </p:sp>
      <p:grpSp>
        <p:nvGrpSpPr>
          <p:cNvPr name="Group 17" id="17"/>
          <p:cNvGrpSpPr/>
          <p:nvPr/>
        </p:nvGrpSpPr>
        <p:grpSpPr>
          <a:xfrm rot="0">
            <a:off x="1062335" y="7700814"/>
            <a:ext cx="758875" cy="758875"/>
            <a:chOff x="0" y="0"/>
            <a:chExt cx="1011833" cy="1011833"/>
          </a:xfrm>
        </p:grpSpPr>
        <p:sp>
          <p:nvSpPr>
            <p:cNvPr name="Freeform 18" id="18" descr="preencoded.png"/>
            <p:cNvSpPr/>
            <p:nvPr/>
          </p:nvSpPr>
          <p:spPr>
            <a:xfrm flipH="false" flipV="false" rot="0">
              <a:off x="0" y="0"/>
              <a:ext cx="1011809" cy="1011809"/>
            </a:xfrm>
            <a:custGeom>
              <a:avLst/>
              <a:gdLst/>
              <a:ahLst/>
              <a:cxnLst/>
              <a:rect r="r" b="b" t="t" l="l"/>
              <a:pathLst>
                <a:path h="1011809" w="1011809">
                  <a:moveTo>
                    <a:pt x="0" y="0"/>
                  </a:moveTo>
                  <a:lnTo>
                    <a:pt x="1011809" y="0"/>
                  </a:lnTo>
                  <a:lnTo>
                    <a:pt x="1011809" y="1011809"/>
                  </a:lnTo>
                  <a:lnTo>
                    <a:pt x="0" y="10118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l="0" t="0" r="-2" b="-2"/>
              </a:stretch>
            </a:blipFill>
          </p:spPr>
        </p:sp>
      </p:grpSp>
      <p:sp>
        <p:nvSpPr>
          <p:cNvPr name="TextBox 19" id="19"/>
          <p:cNvSpPr txBox="true"/>
          <p:nvPr/>
        </p:nvSpPr>
        <p:spPr>
          <a:xfrm rot="0">
            <a:off x="2200572" y="7861995"/>
            <a:ext cx="3372742" cy="44053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true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True Randomness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200572" y="8389292"/>
            <a:ext cx="8167092" cy="1066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On-chain randomness API ensures unbiased, transparent lottery winner selection without manipulation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3" id="3" descr="preencoded.png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 l="0" t="0" r="0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0" y="0"/>
            <a:ext cx="18288000" cy="10287000"/>
            <a:chOff x="0" y="0"/>
            <a:chExt cx="24384000" cy="1371600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24384000" cy="13716000"/>
            </a:xfrm>
            <a:custGeom>
              <a:avLst/>
              <a:gdLst/>
              <a:ahLst/>
              <a:cxnLst/>
              <a:rect r="r" b="b" t="t" l="l"/>
              <a:pathLst>
                <a:path h="13716000" w="24384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name="TextBox 6" id="6"/>
          <p:cNvSpPr txBox="true"/>
          <p:nvPr/>
        </p:nvSpPr>
        <p:spPr>
          <a:xfrm rot="0">
            <a:off x="948184" y="1215777"/>
            <a:ext cx="6953250" cy="7716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5874"/>
              </a:lnSpc>
            </a:pPr>
            <a:r>
              <a:rPr lang="en-US" sz="4687" b="true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Competitive Landscape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943421" y="2524571"/>
            <a:ext cx="16401157" cy="4694336"/>
            <a:chOff x="0" y="0"/>
            <a:chExt cx="21868210" cy="6259115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21868129" cy="6259195"/>
            </a:xfrm>
            <a:custGeom>
              <a:avLst/>
              <a:gdLst/>
              <a:ahLst/>
              <a:cxnLst/>
              <a:rect r="r" b="b" t="t" l="l"/>
              <a:pathLst>
                <a:path h="6259195" w="21868129">
                  <a:moveTo>
                    <a:pt x="0" y="158115"/>
                  </a:moveTo>
                  <a:cubicBezTo>
                    <a:pt x="0" y="70739"/>
                    <a:pt x="70866" y="0"/>
                    <a:pt x="158242" y="0"/>
                  </a:cubicBezTo>
                  <a:lnTo>
                    <a:pt x="21709887" y="0"/>
                  </a:lnTo>
                  <a:lnTo>
                    <a:pt x="21709887" y="6350"/>
                  </a:lnTo>
                  <a:lnTo>
                    <a:pt x="21709887" y="0"/>
                  </a:lnTo>
                  <a:cubicBezTo>
                    <a:pt x="21797263" y="0"/>
                    <a:pt x="21868129" y="70739"/>
                    <a:pt x="21868129" y="158115"/>
                  </a:cubicBezTo>
                  <a:lnTo>
                    <a:pt x="21861779" y="158115"/>
                  </a:lnTo>
                  <a:lnTo>
                    <a:pt x="21868129" y="158115"/>
                  </a:lnTo>
                  <a:lnTo>
                    <a:pt x="21868129" y="6101080"/>
                  </a:lnTo>
                  <a:lnTo>
                    <a:pt x="21861779" y="6101080"/>
                  </a:lnTo>
                  <a:lnTo>
                    <a:pt x="21868129" y="6101080"/>
                  </a:lnTo>
                  <a:cubicBezTo>
                    <a:pt x="21868129" y="6188329"/>
                    <a:pt x="21797263" y="6259195"/>
                    <a:pt x="21709887" y="6259195"/>
                  </a:cubicBezTo>
                  <a:lnTo>
                    <a:pt x="21709887" y="6252845"/>
                  </a:lnTo>
                  <a:lnTo>
                    <a:pt x="21709887" y="6259195"/>
                  </a:lnTo>
                  <a:lnTo>
                    <a:pt x="158242" y="6259195"/>
                  </a:lnTo>
                  <a:lnTo>
                    <a:pt x="158242" y="6252845"/>
                  </a:lnTo>
                  <a:lnTo>
                    <a:pt x="158242" y="6259195"/>
                  </a:lnTo>
                  <a:cubicBezTo>
                    <a:pt x="70866" y="6259068"/>
                    <a:pt x="0" y="6188329"/>
                    <a:pt x="0" y="6101080"/>
                  </a:cubicBezTo>
                  <a:lnTo>
                    <a:pt x="0" y="158115"/>
                  </a:lnTo>
                  <a:lnTo>
                    <a:pt x="6350" y="158115"/>
                  </a:lnTo>
                  <a:lnTo>
                    <a:pt x="0" y="158115"/>
                  </a:lnTo>
                  <a:moveTo>
                    <a:pt x="12700" y="158115"/>
                  </a:moveTo>
                  <a:lnTo>
                    <a:pt x="12700" y="6101080"/>
                  </a:lnTo>
                  <a:lnTo>
                    <a:pt x="6350" y="6101080"/>
                  </a:lnTo>
                  <a:lnTo>
                    <a:pt x="12700" y="6101080"/>
                  </a:lnTo>
                  <a:cubicBezTo>
                    <a:pt x="12700" y="6181344"/>
                    <a:pt x="77851" y="6246495"/>
                    <a:pt x="158242" y="6246495"/>
                  </a:cubicBezTo>
                  <a:lnTo>
                    <a:pt x="21709887" y="6246495"/>
                  </a:lnTo>
                  <a:cubicBezTo>
                    <a:pt x="21790278" y="6246495"/>
                    <a:pt x="21855429" y="6181344"/>
                    <a:pt x="21855429" y="6101080"/>
                  </a:cubicBezTo>
                  <a:lnTo>
                    <a:pt x="21855429" y="158115"/>
                  </a:lnTo>
                  <a:cubicBezTo>
                    <a:pt x="21855429" y="77851"/>
                    <a:pt x="21790278" y="12700"/>
                    <a:pt x="21709887" y="12700"/>
                  </a:cubicBezTo>
                  <a:lnTo>
                    <a:pt x="158242" y="12700"/>
                  </a:lnTo>
                  <a:lnTo>
                    <a:pt x="158242" y="6350"/>
                  </a:lnTo>
                  <a:lnTo>
                    <a:pt x="158242" y="12700"/>
                  </a:lnTo>
                  <a:cubicBezTo>
                    <a:pt x="77851" y="12700"/>
                    <a:pt x="12700" y="77851"/>
                    <a:pt x="12700" y="158115"/>
                  </a:cubicBezTo>
                  <a:close/>
                </a:path>
              </a:pathLst>
            </a:custGeom>
            <a:solidFill>
              <a:srgbClr val="FFFFFF">
                <a:alpha val="5490"/>
              </a:srgbClr>
            </a:solidFill>
          </p:spPr>
        </p:sp>
      </p:grpSp>
      <p:grpSp>
        <p:nvGrpSpPr>
          <p:cNvPr name="Group 9" id="9"/>
          <p:cNvGrpSpPr/>
          <p:nvPr/>
        </p:nvGrpSpPr>
        <p:grpSpPr>
          <a:xfrm rot="0">
            <a:off x="957709" y="2538859"/>
            <a:ext cx="16372582" cy="777628"/>
            <a:chOff x="0" y="0"/>
            <a:chExt cx="21830110" cy="1036837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21830157" cy="1036828"/>
            </a:xfrm>
            <a:custGeom>
              <a:avLst/>
              <a:gdLst/>
              <a:ahLst/>
              <a:cxnLst/>
              <a:rect r="r" b="b" t="t" l="l"/>
              <a:pathLst>
                <a:path h="1036828" w="21830157">
                  <a:moveTo>
                    <a:pt x="0" y="0"/>
                  </a:moveTo>
                  <a:lnTo>
                    <a:pt x="21830157" y="0"/>
                  </a:lnTo>
                  <a:lnTo>
                    <a:pt x="21830157" y="1036828"/>
                  </a:lnTo>
                  <a:lnTo>
                    <a:pt x="0" y="103682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sp>
        <p:nvSpPr>
          <p:cNvPr name="TextBox 11" id="11"/>
          <p:cNvSpPr txBox="true"/>
          <p:nvPr/>
        </p:nvSpPr>
        <p:spPr>
          <a:xfrm rot="0">
            <a:off x="1228874" y="2644229"/>
            <a:ext cx="2728020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true">
                <a:solidFill>
                  <a:srgbClr val="DAD8E9"/>
                </a:solidFill>
                <a:latin typeface="Mukta Bold"/>
                <a:ea typeface="Mukta Bold"/>
                <a:cs typeface="Mukta Bold"/>
                <a:sym typeface="Mukta Bold"/>
              </a:rPr>
              <a:t>Platform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508152" y="2644229"/>
            <a:ext cx="1904554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true">
                <a:solidFill>
                  <a:srgbClr val="DAD8E9"/>
                </a:solidFill>
                <a:latin typeface="Mukta Bold"/>
                <a:ea typeface="Mukta Bold"/>
                <a:cs typeface="Mukta Bold"/>
                <a:sym typeface="Mukta Bold"/>
              </a:rPr>
              <a:t>Yield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6963966" y="2644229"/>
            <a:ext cx="1904554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true">
                <a:solidFill>
                  <a:srgbClr val="DAD8E9"/>
                </a:solidFill>
                <a:latin typeface="Mukta Bold"/>
                <a:ea typeface="Mukta Bold"/>
                <a:cs typeface="Mukta Bold"/>
                <a:sym typeface="Mukta Bold"/>
              </a:rPr>
              <a:t>Lock-in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9419779" y="2644229"/>
            <a:ext cx="1413421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true">
                <a:solidFill>
                  <a:srgbClr val="DAD8E9"/>
                </a:solidFill>
                <a:latin typeface="Mukta Bold"/>
                <a:ea typeface="Mukta Bold"/>
                <a:cs typeface="Mukta Bold"/>
                <a:sym typeface="Mukta Bold"/>
              </a:rPr>
              <a:t>Lottery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1384459" y="2644229"/>
            <a:ext cx="1413421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true">
                <a:solidFill>
                  <a:srgbClr val="DAD8E9"/>
                </a:solidFill>
                <a:latin typeface="Mukta Bold"/>
                <a:ea typeface="Mukta Bold"/>
                <a:cs typeface="Mukta Bold"/>
                <a:sym typeface="Mukta Bold"/>
              </a:rPr>
              <a:t>Fiat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349139" y="2644229"/>
            <a:ext cx="1413421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true">
                <a:solidFill>
                  <a:srgbClr val="DAD8E9"/>
                </a:solidFill>
                <a:latin typeface="Mukta Bold"/>
                <a:ea typeface="Mukta Bold"/>
                <a:cs typeface="Mukta Bold"/>
                <a:sym typeface="Mukta Bold"/>
              </a:rPr>
              <a:t>Chain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313819" y="2644229"/>
            <a:ext cx="1745605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true">
                <a:solidFill>
                  <a:srgbClr val="DAD8E9"/>
                </a:solidFill>
                <a:latin typeface="Mukta Bold"/>
                <a:ea typeface="Mukta Bold"/>
                <a:cs typeface="Mukta Bold"/>
                <a:sym typeface="Mukta Bold"/>
              </a:rPr>
              <a:t>Web2 Friendly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957709" y="3316486"/>
            <a:ext cx="16372582" cy="777628"/>
            <a:chOff x="0" y="0"/>
            <a:chExt cx="21830110" cy="1036837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21830157" cy="1036828"/>
            </a:xfrm>
            <a:custGeom>
              <a:avLst/>
              <a:gdLst/>
              <a:ahLst/>
              <a:cxnLst/>
              <a:rect r="r" b="b" t="t" l="l"/>
              <a:pathLst>
                <a:path h="1036828" w="21830157">
                  <a:moveTo>
                    <a:pt x="0" y="0"/>
                  </a:moveTo>
                  <a:lnTo>
                    <a:pt x="21830157" y="0"/>
                  </a:lnTo>
                  <a:lnTo>
                    <a:pt x="21830157" y="1036828"/>
                  </a:lnTo>
                  <a:lnTo>
                    <a:pt x="0" y="10368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name="TextBox 20" id="20"/>
          <p:cNvSpPr txBox="true"/>
          <p:nvPr/>
        </p:nvSpPr>
        <p:spPr>
          <a:xfrm rot="0">
            <a:off x="1228874" y="3421856"/>
            <a:ext cx="2728020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Traditional Banks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508152" y="3421856"/>
            <a:ext cx="1904554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4-8%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6963966" y="3421856"/>
            <a:ext cx="1904554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Yes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9419779" y="3421856"/>
            <a:ext cx="1413421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No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1384459" y="3421856"/>
            <a:ext cx="1413421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Yes</a:t>
            </a:r>
          </a:p>
        </p:txBody>
      </p:sp>
      <p:sp>
        <p:nvSpPr>
          <p:cNvPr name="TextBox 25" id="25"/>
          <p:cNvSpPr txBox="true"/>
          <p:nvPr/>
        </p:nvSpPr>
        <p:spPr>
          <a:xfrm rot="0">
            <a:off x="13349139" y="3421856"/>
            <a:ext cx="1413421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Centralized</a:t>
            </a:r>
          </a:p>
        </p:txBody>
      </p:sp>
      <p:sp>
        <p:nvSpPr>
          <p:cNvPr name="TextBox 26" id="26"/>
          <p:cNvSpPr txBox="true"/>
          <p:nvPr/>
        </p:nvSpPr>
        <p:spPr>
          <a:xfrm rot="0">
            <a:off x="15313819" y="3421856"/>
            <a:ext cx="1745605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4CAF50"/>
                </a:solidFill>
                <a:latin typeface="Mukta Light"/>
                <a:ea typeface="Mukta Light"/>
                <a:cs typeface="Mukta Light"/>
                <a:sym typeface="Mukta Light"/>
              </a:rPr>
              <a:t>High</a:t>
            </a:r>
          </a:p>
        </p:txBody>
      </p:sp>
      <p:grpSp>
        <p:nvGrpSpPr>
          <p:cNvPr name="Group 27" id="27"/>
          <p:cNvGrpSpPr/>
          <p:nvPr/>
        </p:nvGrpSpPr>
        <p:grpSpPr>
          <a:xfrm rot="0">
            <a:off x="957709" y="4094112"/>
            <a:ext cx="16372582" cy="777627"/>
            <a:chOff x="0" y="0"/>
            <a:chExt cx="21830110" cy="1036837"/>
          </a:xfrm>
        </p:grpSpPr>
        <p:sp>
          <p:nvSpPr>
            <p:cNvPr name="Freeform 28" id="28"/>
            <p:cNvSpPr/>
            <p:nvPr/>
          </p:nvSpPr>
          <p:spPr>
            <a:xfrm flipH="false" flipV="false" rot="0">
              <a:off x="0" y="0"/>
              <a:ext cx="21830157" cy="1036828"/>
            </a:xfrm>
            <a:custGeom>
              <a:avLst/>
              <a:gdLst/>
              <a:ahLst/>
              <a:cxnLst/>
              <a:rect r="r" b="b" t="t" l="l"/>
              <a:pathLst>
                <a:path h="1036828" w="21830157">
                  <a:moveTo>
                    <a:pt x="0" y="0"/>
                  </a:moveTo>
                  <a:lnTo>
                    <a:pt x="21830157" y="0"/>
                  </a:lnTo>
                  <a:lnTo>
                    <a:pt x="21830157" y="1036828"/>
                  </a:lnTo>
                  <a:lnTo>
                    <a:pt x="0" y="103682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sp>
        <p:nvSpPr>
          <p:cNvPr name="TextBox 29" id="29"/>
          <p:cNvSpPr txBox="true"/>
          <p:nvPr/>
        </p:nvSpPr>
        <p:spPr>
          <a:xfrm rot="0">
            <a:off x="1228874" y="4199484"/>
            <a:ext cx="2728020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ZebPay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4508152" y="4199484"/>
            <a:ext cx="1904554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8.5%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6963966" y="4199484"/>
            <a:ext cx="1904554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Yes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9419779" y="4199484"/>
            <a:ext cx="1413421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No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11384459" y="4199484"/>
            <a:ext cx="1413421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Limited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3349139" y="4199484"/>
            <a:ext cx="1413421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Centralized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5313819" y="4199484"/>
            <a:ext cx="1745605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9800"/>
                </a:solidFill>
                <a:latin typeface="Mukta Light"/>
                <a:ea typeface="Mukta Light"/>
                <a:cs typeface="Mukta Light"/>
                <a:sym typeface="Mukta Light"/>
              </a:rPr>
              <a:t>Medium</a:t>
            </a:r>
          </a:p>
        </p:txBody>
      </p:sp>
      <p:grpSp>
        <p:nvGrpSpPr>
          <p:cNvPr name="Group 36" id="36"/>
          <p:cNvGrpSpPr/>
          <p:nvPr/>
        </p:nvGrpSpPr>
        <p:grpSpPr>
          <a:xfrm rot="0">
            <a:off x="957709" y="4871740"/>
            <a:ext cx="16372582" cy="777628"/>
            <a:chOff x="0" y="0"/>
            <a:chExt cx="21830110" cy="1036837"/>
          </a:xfrm>
        </p:grpSpPr>
        <p:sp>
          <p:nvSpPr>
            <p:cNvPr name="Freeform 37" id="37"/>
            <p:cNvSpPr/>
            <p:nvPr/>
          </p:nvSpPr>
          <p:spPr>
            <a:xfrm flipH="false" flipV="false" rot="0">
              <a:off x="0" y="0"/>
              <a:ext cx="21830157" cy="1036828"/>
            </a:xfrm>
            <a:custGeom>
              <a:avLst/>
              <a:gdLst/>
              <a:ahLst/>
              <a:cxnLst/>
              <a:rect r="r" b="b" t="t" l="l"/>
              <a:pathLst>
                <a:path h="1036828" w="21830157">
                  <a:moveTo>
                    <a:pt x="0" y="0"/>
                  </a:moveTo>
                  <a:lnTo>
                    <a:pt x="21830157" y="0"/>
                  </a:lnTo>
                  <a:lnTo>
                    <a:pt x="21830157" y="1036828"/>
                  </a:lnTo>
                  <a:lnTo>
                    <a:pt x="0" y="10368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name="TextBox 38" id="38"/>
          <p:cNvSpPr txBox="true"/>
          <p:nvPr/>
        </p:nvSpPr>
        <p:spPr>
          <a:xfrm rot="0">
            <a:off x="1228874" y="4977110"/>
            <a:ext cx="2728020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Nexo</a:t>
            </a:r>
          </a:p>
        </p:txBody>
      </p:sp>
      <p:sp>
        <p:nvSpPr>
          <p:cNvPr name="TextBox 39" id="39"/>
          <p:cNvSpPr txBox="true"/>
          <p:nvPr/>
        </p:nvSpPr>
        <p:spPr>
          <a:xfrm rot="0">
            <a:off x="4508152" y="4977110"/>
            <a:ext cx="1904554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15%</a:t>
            </a:r>
          </a:p>
        </p:txBody>
      </p:sp>
      <p:sp>
        <p:nvSpPr>
          <p:cNvPr name="TextBox 40" id="40"/>
          <p:cNvSpPr txBox="true"/>
          <p:nvPr/>
        </p:nvSpPr>
        <p:spPr>
          <a:xfrm rot="0">
            <a:off x="6963966" y="4977110"/>
            <a:ext cx="1904554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Yes</a:t>
            </a:r>
          </a:p>
        </p:txBody>
      </p:sp>
      <p:sp>
        <p:nvSpPr>
          <p:cNvPr name="TextBox 41" id="41"/>
          <p:cNvSpPr txBox="true"/>
          <p:nvPr/>
        </p:nvSpPr>
        <p:spPr>
          <a:xfrm rot="0">
            <a:off x="9419779" y="4977110"/>
            <a:ext cx="1413421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No</a:t>
            </a:r>
          </a:p>
        </p:txBody>
      </p:sp>
      <p:sp>
        <p:nvSpPr>
          <p:cNvPr name="TextBox 42" id="42"/>
          <p:cNvSpPr txBox="true"/>
          <p:nvPr/>
        </p:nvSpPr>
        <p:spPr>
          <a:xfrm rot="0">
            <a:off x="11384459" y="4977110"/>
            <a:ext cx="1413421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Medium</a:t>
            </a:r>
          </a:p>
        </p:txBody>
      </p:sp>
      <p:sp>
        <p:nvSpPr>
          <p:cNvPr name="TextBox 43" id="43"/>
          <p:cNvSpPr txBox="true"/>
          <p:nvPr/>
        </p:nvSpPr>
        <p:spPr>
          <a:xfrm rot="0">
            <a:off x="13349139" y="4977110"/>
            <a:ext cx="1413421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Centralized</a:t>
            </a:r>
          </a:p>
        </p:txBody>
      </p:sp>
      <p:sp>
        <p:nvSpPr>
          <p:cNvPr name="TextBox 44" id="44"/>
          <p:cNvSpPr txBox="true"/>
          <p:nvPr/>
        </p:nvSpPr>
        <p:spPr>
          <a:xfrm rot="0">
            <a:off x="15313819" y="4977110"/>
            <a:ext cx="1745605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9800"/>
                </a:solidFill>
                <a:latin typeface="Mukta Light"/>
                <a:ea typeface="Mukta Light"/>
                <a:cs typeface="Mukta Light"/>
                <a:sym typeface="Mukta Light"/>
              </a:rPr>
              <a:t>Medium</a:t>
            </a:r>
          </a:p>
        </p:txBody>
      </p:sp>
      <p:grpSp>
        <p:nvGrpSpPr>
          <p:cNvPr name="Group 45" id="45"/>
          <p:cNvGrpSpPr/>
          <p:nvPr/>
        </p:nvGrpSpPr>
        <p:grpSpPr>
          <a:xfrm rot="0">
            <a:off x="957709" y="5649366"/>
            <a:ext cx="16372582" cy="777628"/>
            <a:chOff x="0" y="0"/>
            <a:chExt cx="21830110" cy="1036837"/>
          </a:xfrm>
        </p:grpSpPr>
        <p:sp>
          <p:nvSpPr>
            <p:cNvPr name="Freeform 46" id="46"/>
            <p:cNvSpPr/>
            <p:nvPr/>
          </p:nvSpPr>
          <p:spPr>
            <a:xfrm flipH="false" flipV="false" rot="0">
              <a:off x="0" y="0"/>
              <a:ext cx="21830157" cy="1036828"/>
            </a:xfrm>
            <a:custGeom>
              <a:avLst/>
              <a:gdLst/>
              <a:ahLst/>
              <a:cxnLst/>
              <a:rect r="r" b="b" t="t" l="l"/>
              <a:pathLst>
                <a:path h="1036828" w="21830157">
                  <a:moveTo>
                    <a:pt x="0" y="0"/>
                  </a:moveTo>
                  <a:lnTo>
                    <a:pt x="21830157" y="0"/>
                  </a:lnTo>
                  <a:lnTo>
                    <a:pt x="21830157" y="1036828"/>
                  </a:lnTo>
                  <a:lnTo>
                    <a:pt x="0" y="103682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sp>
        <p:nvSpPr>
          <p:cNvPr name="TextBox 47" id="47"/>
          <p:cNvSpPr txBox="true"/>
          <p:nvPr/>
        </p:nvSpPr>
        <p:spPr>
          <a:xfrm rot="0">
            <a:off x="1228874" y="5754737"/>
            <a:ext cx="2728020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PoolTogether</a:t>
            </a:r>
          </a:p>
        </p:txBody>
      </p:sp>
      <p:sp>
        <p:nvSpPr>
          <p:cNvPr name="TextBox 48" id="48"/>
          <p:cNvSpPr txBox="true"/>
          <p:nvPr/>
        </p:nvSpPr>
        <p:spPr>
          <a:xfrm rot="0">
            <a:off x="4508152" y="5754737"/>
            <a:ext cx="1904554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Variable</a:t>
            </a:r>
          </a:p>
        </p:txBody>
      </p:sp>
      <p:sp>
        <p:nvSpPr>
          <p:cNvPr name="TextBox 49" id="49"/>
          <p:cNvSpPr txBox="true"/>
          <p:nvPr/>
        </p:nvSpPr>
        <p:spPr>
          <a:xfrm rot="0">
            <a:off x="6963966" y="5754737"/>
            <a:ext cx="1904554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No</a:t>
            </a:r>
          </a:p>
        </p:txBody>
      </p:sp>
      <p:sp>
        <p:nvSpPr>
          <p:cNvPr name="TextBox 50" id="50"/>
          <p:cNvSpPr txBox="true"/>
          <p:nvPr/>
        </p:nvSpPr>
        <p:spPr>
          <a:xfrm rot="0">
            <a:off x="9419779" y="5754737"/>
            <a:ext cx="1413421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Yes</a:t>
            </a:r>
          </a:p>
        </p:txBody>
      </p:sp>
      <p:sp>
        <p:nvSpPr>
          <p:cNvPr name="TextBox 51" id="51"/>
          <p:cNvSpPr txBox="true"/>
          <p:nvPr/>
        </p:nvSpPr>
        <p:spPr>
          <a:xfrm rot="0">
            <a:off x="11384459" y="5754737"/>
            <a:ext cx="1413421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No</a:t>
            </a:r>
          </a:p>
        </p:txBody>
      </p:sp>
      <p:sp>
        <p:nvSpPr>
          <p:cNvPr name="TextBox 52" id="52"/>
          <p:cNvSpPr txBox="true"/>
          <p:nvPr/>
        </p:nvSpPr>
        <p:spPr>
          <a:xfrm rot="0">
            <a:off x="13349139" y="5754737"/>
            <a:ext cx="1413421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Ethereum</a:t>
            </a:r>
          </a:p>
        </p:txBody>
      </p:sp>
      <p:sp>
        <p:nvSpPr>
          <p:cNvPr name="TextBox 53" id="53"/>
          <p:cNvSpPr txBox="true"/>
          <p:nvPr/>
        </p:nvSpPr>
        <p:spPr>
          <a:xfrm rot="0">
            <a:off x="15313819" y="5754737"/>
            <a:ext cx="1745605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44336"/>
                </a:solidFill>
                <a:latin typeface="Mukta Light"/>
                <a:ea typeface="Mukta Light"/>
                <a:cs typeface="Mukta Light"/>
                <a:sym typeface="Mukta Light"/>
              </a:rPr>
              <a:t>Low</a:t>
            </a:r>
          </a:p>
        </p:txBody>
      </p:sp>
      <p:grpSp>
        <p:nvGrpSpPr>
          <p:cNvPr name="Group 54" id="54"/>
          <p:cNvGrpSpPr/>
          <p:nvPr/>
        </p:nvGrpSpPr>
        <p:grpSpPr>
          <a:xfrm rot="0">
            <a:off x="957709" y="6426994"/>
            <a:ext cx="16372582" cy="777628"/>
            <a:chOff x="0" y="0"/>
            <a:chExt cx="21830110" cy="1036837"/>
          </a:xfrm>
        </p:grpSpPr>
        <p:sp>
          <p:nvSpPr>
            <p:cNvPr name="Freeform 55" id="55"/>
            <p:cNvSpPr/>
            <p:nvPr/>
          </p:nvSpPr>
          <p:spPr>
            <a:xfrm flipH="false" flipV="false" rot="0">
              <a:off x="0" y="0"/>
              <a:ext cx="21830157" cy="1036828"/>
            </a:xfrm>
            <a:custGeom>
              <a:avLst/>
              <a:gdLst/>
              <a:ahLst/>
              <a:cxnLst/>
              <a:rect r="r" b="b" t="t" l="l"/>
              <a:pathLst>
                <a:path h="1036828" w="21830157">
                  <a:moveTo>
                    <a:pt x="0" y="0"/>
                  </a:moveTo>
                  <a:lnTo>
                    <a:pt x="21830157" y="0"/>
                  </a:lnTo>
                  <a:lnTo>
                    <a:pt x="21830157" y="1036828"/>
                  </a:lnTo>
                  <a:lnTo>
                    <a:pt x="0" y="10368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name="TextBox 56" id="56"/>
          <p:cNvSpPr txBox="true"/>
          <p:nvPr/>
        </p:nvSpPr>
        <p:spPr>
          <a:xfrm rot="0">
            <a:off x="1228874" y="6532364"/>
            <a:ext cx="2728020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true">
                <a:solidFill>
                  <a:srgbClr val="A95B95"/>
                </a:solidFill>
                <a:latin typeface="Mukta Bold"/>
                <a:ea typeface="Mukta Bold"/>
                <a:cs typeface="Mukta Bold"/>
                <a:sym typeface="Mukta Bold"/>
              </a:rPr>
              <a:t>AptoSaver</a:t>
            </a:r>
          </a:p>
        </p:txBody>
      </p:sp>
      <p:sp>
        <p:nvSpPr>
          <p:cNvPr name="TextBox 57" id="57"/>
          <p:cNvSpPr txBox="true"/>
          <p:nvPr/>
        </p:nvSpPr>
        <p:spPr>
          <a:xfrm rot="0">
            <a:off x="4508152" y="6532364"/>
            <a:ext cx="1904554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true">
                <a:solidFill>
                  <a:srgbClr val="A95B95"/>
                </a:solidFill>
                <a:latin typeface="Mukta Bold"/>
                <a:ea typeface="Mukta Bold"/>
                <a:cs typeface="Mukta Bold"/>
                <a:sym typeface="Mukta Bold"/>
              </a:rPr>
              <a:t>10%+</a:t>
            </a:r>
          </a:p>
        </p:txBody>
      </p:sp>
      <p:sp>
        <p:nvSpPr>
          <p:cNvPr name="TextBox 58" id="58"/>
          <p:cNvSpPr txBox="true"/>
          <p:nvPr/>
        </p:nvSpPr>
        <p:spPr>
          <a:xfrm rot="0">
            <a:off x="6963966" y="6532364"/>
            <a:ext cx="1904554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true">
                <a:solidFill>
                  <a:srgbClr val="A95B95"/>
                </a:solidFill>
                <a:latin typeface="Mukta Bold"/>
                <a:ea typeface="Mukta Bold"/>
                <a:cs typeface="Mukta Bold"/>
                <a:sym typeface="Mukta Bold"/>
              </a:rPr>
              <a:t>No</a:t>
            </a:r>
          </a:p>
        </p:txBody>
      </p:sp>
      <p:sp>
        <p:nvSpPr>
          <p:cNvPr name="TextBox 59" id="59"/>
          <p:cNvSpPr txBox="true"/>
          <p:nvPr/>
        </p:nvSpPr>
        <p:spPr>
          <a:xfrm rot="0">
            <a:off x="9419779" y="6532364"/>
            <a:ext cx="1413421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true">
                <a:solidFill>
                  <a:srgbClr val="A95B95"/>
                </a:solidFill>
                <a:latin typeface="Mukta Bold"/>
                <a:ea typeface="Mukta Bold"/>
                <a:cs typeface="Mukta Bold"/>
                <a:sym typeface="Mukta Bold"/>
              </a:rPr>
              <a:t>Yes</a:t>
            </a:r>
          </a:p>
        </p:txBody>
      </p:sp>
      <p:sp>
        <p:nvSpPr>
          <p:cNvPr name="TextBox 60" id="60"/>
          <p:cNvSpPr txBox="true"/>
          <p:nvPr/>
        </p:nvSpPr>
        <p:spPr>
          <a:xfrm rot="0">
            <a:off x="11384459" y="6532364"/>
            <a:ext cx="1413421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true">
                <a:solidFill>
                  <a:srgbClr val="A95B95"/>
                </a:solidFill>
                <a:latin typeface="Mukta Bold"/>
                <a:ea typeface="Mukta Bold"/>
                <a:cs typeface="Mukta Bold"/>
                <a:sym typeface="Mukta Bold"/>
              </a:rPr>
              <a:t>Yes</a:t>
            </a:r>
          </a:p>
        </p:txBody>
      </p:sp>
      <p:sp>
        <p:nvSpPr>
          <p:cNvPr name="TextBox 61" id="61"/>
          <p:cNvSpPr txBox="true"/>
          <p:nvPr/>
        </p:nvSpPr>
        <p:spPr>
          <a:xfrm rot="0">
            <a:off x="13349139" y="6532364"/>
            <a:ext cx="1413421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true">
                <a:solidFill>
                  <a:srgbClr val="A95B95"/>
                </a:solidFill>
                <a:latin typeface="Mukta Bold"/>
                <a:ea typeface="Mukta Bold"/>
                <a:cs typeface="Mukta Bold"/>
                <a:sym typeface="Mukta Bold"/>
              </a:rPr>
              <a:t>Aptos</a:t>
            </a:r>
          </a:p>
        </p:txBody>
      </p:sp>
      <p:sp>
        <p:nvSpPr>
          <p:cNvPr name="TextBox 62" id="62"/>
          <p:cNvSpPr txBox="true"/>
          <p:nvPr/>
        </p:nvSpPr>
        <p:spPr>
          <a:xfrm rot="0">
            <a:off x="15313819" y="6532364"/>
            <a:ext cx="1745605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true">
                <a:solidFill>
                  <a:srgbClr val="A95B95"/>
                </a:solidFill>
                <a:latin typeface="Mukta Bold"/>
                <a:ea typeface="Mukta Bold"/>
                <a:cs typeface="Mukta Bold"/>
                <a:sym typeface="Mukta Bold"/>
              </a:rPr>
              <a:t>High</a:t>
            </a:r>
          </a:p>
        </p:txBody>
      </p:sp>
      <p:grpSp>
        <p:nvGrpSpPr>
          <p:cNvPr name="Group 63" id="63"/>
          <p:cNvGrpSpPr/>
          <p:nvPr/>
        </p:nvGrpSpPr>
        <p:grpSpPr>
          <a:xfrm rot="0">
            <a:off x="943421" y="7514184"/>
            <a:ext cx="16401157" cy="1542604"/>
            <a:chOff x="0" y="0"/>
            <a:chExt cx="21868210" cy="2056805"/>
          </a:xfrm>
        </p:grpSpPr>
        <p:sp>
          <p:nvSpPr>
            <p:cNvPr name="Freeform 64" id="64"/>
            <p:cNvSpPr/>
            <p:nvPr/>
          </p:nvSpPr>
          <p:spPr>
            <a:xfrm flipH="false" flipV="false" rot="0">
              <a:off x="6350" y="6350"/>
              <a:ext cx="21855430" cy="2044192"/>
            </a:xfrm>
            <a:custGeom>
              <a:avLst/>
              <a:gdLst/>
              <a:ahLst/>
              <a:cxnLst/>
              <a:rect r="r" b="b" t="t" l="l"/>
              <a:pathLst>
                <a:path h="2044192" w="21855430">
                  <a:moveTo>
                    <a:pt x="0" y="151765"/>
                  </a:moveTo>
                  <a:cubicBezTo>
                    <a:pt x="0" y="67945"/>
                    <a:pt x="68326" y="0"/>
                    <a:pt x="152527" y="0"/>
                  </a:cubicBezTo>
                  <a:lnTo>
                    <a:pt x="21702903" y="0"/>
                  </a:lnTo>
                  <a:cubicBezTo>
                    <a:pt x="21787231" y="0"/>
                    <a:pt x="21855430" y="67945"/>
                    <a:pt x="21855430" y="151765"/>
                  </a:cubicBezTo>
                  <a:lnTo>
                    <a:pt x="21855430" y="1892427"/>
                  </a:lnTo>
                  <a:cubicBezTo>
                    <a:pt x="21855430" y="1976247"/>
                    <a:pt x="21787104" y="2044192"/>
                    <a:pt x="21702903" y="2044192"/>
                  </a:cubicBezTo>
                  <a:lnTo>
                    <a:pt x="152527" y="2044192"/>
                  </a:lnTo>
                  <a:cubicBezTo>
                    <a:pt x="68326" y="2044065"/>
                    <a:pt x="0" y="1976120"/>
                    <a:pt x="0" y="1892427"/>
                  </a:cubicBezTo>
                  <a:close/>
                </a:path>
              </a:pathLst>
            </a:custGeom>
            <a:solidFill>
              <a:srgbClr val="A95B95"/>
            </a:solidFill>
          </p:spPr>
        </p:sp>
        <p:sp>
          <p:nvSpPr>
            <p:cNvPr name="Freeform 65" id="65"/>
            <p:cNvSpPr/>
            <p:nvPr/>
          </p:nvSpPr>
          <p:spPr>
            <a:xfrm flipH="false" flipV="false" rot="0">
              <a:off x="0" y="0"/>
              <a:ext cx="21868130" cy="2056892"/>
            </a:xfrm>
            <a:custGeom>
              <a:avLst/>
              <a:gdLst/>
              <a:ahLst/>
              <a:cxnLst/>
              <a:rect r="r" b="b" t="t" l="l"/>
              <a:pathLst>
                <a:path h="2056892" w="21868130">
                  <a:moveTo>
                    <a:pt x="0" y="158115"/>
                  </a:moveTo>
                  <a:cubicBezTo>
                    <a:pt x="0" y="70739"/>
                    <a:pt x="71247" y="0"/>
                    <a:pt x="158877" y="0"/>
                  </a:cubicBezTo>
                  <a:lnTo>
                    <a:pt x="21709253" y="0"/>
                  </a:lnTo>
                  <a:lnTo>
                    <a:pt x="21709253" y="6350"/>
                  </a:lnTo>
                  <a:lnTo>
                    <a:pt x="21709253" y="0"/>
                  </a:lnTo>
                  <a:cubicBezTo>
                    <a:pt x="21797011" y="0"/>
                    <a:pt x="21868130" y="70739"/>
                    <a:pt x="21868130" y="158115"/>
                  </a:cubicBezTo>
                  <a:lnTo>
                    <a:pt x="21861780" y="158115"/>
                  </a:lnTo>
                  <a:lnTo>
                    <a:pt x="21868130" y="158115"/>
                  </a:lnTo>
                  <a:lnTo>
                    <a:pt x="21868130" y="1898777"/>
                  </a:lnTo>
                  <a:lnTo>
                    <a:pt x="21861780" y="1898777"/>
                  </a:lnTo>
                  <a:lnTo>
                    <a:pt x="21868130" y="1898777"/>
                  </a:lnTo>
                  <a:cubicBezTo>
                    <a:pt x="21868130" y="1986153"/>
                    <a:pt x="21796883" y="2056892"/>
                    <a:pt x="21709253" y="2056892"/>
                  </a:cubicBezTo>
                  <a:lnTo>
                    <a:pt x="21709253" y="2050542"/>
                  </a:lnTo>
                  <a:lnTo>
                    <a:pt x="21709253" y="2056892"/>
                  </a:lnTo>
                  <a:lnTo>
                    <a:pt x="158877" y="2056892"/>
                  </a:lnTo>
                  <a:lnTo>
                    <a:pt x="158877" y="2050542"/>
                  </a:lnTo>
                  <a:lnTo>
                    <a:pt x="158877" y="2056892"/>
                  </a:lnTo>
                  <a:cubicBezTo>
                    <a:pt x="71247" y="2056765"/>
                    <a:pt x="0" y="1986026"/>
                    <a:pt x="0" y="1898777"/>
                  </a:cubicBezTo>
                  <a:lnTo>
                    <a:pt x="0" y="158115"/>
                  </a:lnTo>
                  <a:lnTo>
                    <a:pt x="6350" y="158115"/>
                  </a:lnTo>
                  <a:lnTo>
                    <a:pt x="0" y="158115"/>
                  </a:lnTo>
                  <a:moveTo>
                    <a:pt x="12700" y="158115"/>
                  </a:moveTo>
                  <a:lnTo>
                    <a:pt x="12700" y="1898777"/>
                  </a:lnTo>
                  <a:lnTo>
                    <a:pt x="6350" y="1898777"/>
                  </a:lnTo>
                  <a:lnTo>
                    <a:pt x="12700" y="1898777"/>
                  </a:lnTo>
                  <a:cubicBezTo>
                    <a:pt x="12700" y="1979041"/>
                    <a:pt x="78105" y="2044192"/>
                    <a:pt x="158877" y="2044192"/>
                  </a:cubicBezTo>
                  <a:lnTo>
                    <a:pt x="21709253" y="2044192"/>
                  </a:lnTo>
                  <a:cubicBezTo>
                    <a:pt x="21790025" y="2044192"/>
                    <a:pt x="21855430" y="1979041"/>
                    <a:pt x="21855430" y="1898777"/>
                  </a:cubicBezTo>
                  <a:lnTo>
                    <a:pt x="21855430" y="158115"/>
                  </a:lnTo>
                  <a:cubicBezTo>
                    <a:pt x="21855430" y="77851"/>
                    <a:pt x="21790025" y="12700"/>
                    <a:pt x="21709253" y="12700"/>
                  </a:cubicBezTo>
                  <a:lnTo>
                    <a:pt x="158877" y="12700"/>
                  </a:lnTo>
                  <a:lnTo>
                    <a:pt x="158877" y="6350"/>
                  </a:lnTo>
                  <a:lnTo>
                    <a:pt x="158877" y="12700"/>
                  </a:lnTo>
                  <a:cubicBezTo>
                    <a:pt x="78105" y="12700"/>
                    <a:pt x="12700" y="77851"/>
                    <a:pt x="12700" y="158115"/>
                  </a:cubicBezTo>
                  <a:close/>
                </a:path>
              </a:pathLst>
            </a:custGeom>
            <a:solidFill>
              <a:srgbClr val="C274AE"/>
            </a:solidFill>
          </p:spPr>
        </p:sp>
      </p:grpSp>
      <p:sp>
        <p:nvSpPr>
          <p:cNvPr name="TextBox 66" id="66"/>
          <p:cNvSpPr txBox="true"/>
          <p:nvPr/>
        </p:nvSpPr>
        <p:spPr>
          <a:xfrm rot="0">
            <a:off x="1228576" y="7780287"/>
            <a:ext cx="3010495" cy="3952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12" b="true">
                <a:solidFill>
                  <a:srgbClr val="FFFFFF"/>
                </a:solidFill>
                <a:latin typeface="Prompt Medium"/>
                <a:ea typeface="Prompt Medium"/>
                <a:cs typeface="Prompt Medium"/>
                <a:sym typeface="Prompt Medium"/>
              </a:rPr>
              <a:t>Unique Position</a:t>
            </a:r>
          </a:p>
        </p:txBody>
      </p:sp>
      <p:sp>
        <p:nvSpPr>
          <p:cNvPr name="TextBox 67" id="67"/>
          <p:cNvSpPr txBox="true"/>
          <p:nvPr/>
        </p:nvSpPr>
        <p:spPr>
          <a:xfrm rot="0">
            <a:off x="1228576" y="8271421"/>
            <a:ext cx="15830847" cy="50021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FFFF"/>
                </a:solidFill>
                <a:latin typeface="Mukta Light"/>
                <a:ea typeface="Mukta Light"/>
                <a:cs typeface="Mukta Light"/>
                <a:sym typeface="Mukta Light"/>
              </a:rPr>
              <a:t>Only platform combining fixed deposit familiarity with DeFi yields, complete liquidity, and emerging market access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DAGz6nRD8SA</dc:identifier>
  <dcterms:modified xsi:type="dcterms:W3CDTF">2011-08-01T06:04:30Z</dcterms:modified>
  <cp:revision>1</cp:revision>
  <dc:title>AptoSaver</dc:title>
</cp:coreProperties>
</file>

<file path=docProps/thumbnail.jpeg>
</file>